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8" r:id="rId3"/>
    <p:sldId id="257" r:id="rId4"/>
    <p:sldId id="259" r:id="rId5"/>
    <p:sldId id="260" r:id="rId6"/>
    <p:sldId id="261" r:id="rId7"/>
    <p:sldId id="262" r:id="rId8"/>
    <p:sldId id="263" r:id="rId9"/>
    <p:sldId id="264" r:id="rId10"/>
    <p:sldId id="265" r:id="rId11"/>
    <p:sldId id="266" r:id="rId12"/>
    <p:sldId id="267" r:id="rId13"/>
    <p:sldId id="268" r:id="rId14"/>
    <p:sldId id="270" r:id="rId15"/>
    <p:sldId id="271" r:id="rId16"/>
    <p:sldId id="272" r:id="rId17"/>
    <p:sldId id="274" r:id="rId18"/>
    <p:sldId id="273"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80" autoAdjust="0"/>
    <p:restoredTop sz="94660"/>
  </p:normalViewPr>
  <p:slideViewPr>
    <p:cSldViewPr snapToGrid="0">
      <p:cViewPr varScale="1">
        <p:scale>
          <a:sx n="86" d="100"/>
          <a:sy n="86" d="100"/>
        </p:scale>
        <p:origin x="470"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dirty="0"/>
              <a:t>3/8/2020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3/8/2020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3/8/2020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3/8/2020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3/8/2020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3/8/2020</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3/8/2020</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3/8/2020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3/8/2020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4509A250-FF31-4206-8172-F9D3106AACB1}" type="datetimeFigureOut">
              <a:rPr lang="en-US" dirty="0"/>
              <a:t>3/8/2020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796027F-7875-4030-9381-8BD8C4F21935}" type="datetimeFigureOut">
              <a:rPr lang="en-US" dirty="0"/>
              <a:t>3/8/2020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796027F-7875-4030-9381-8BD8C4F21935}" type="datetimeFigureOut">
              <a:rPr lang="en-US" dirty="0"/>
              <a:t>3/8/2020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796027F-7875-4030-9381-8BD8C4F21935}" type="datetimeFigureOut">
              <a:rPr lang="en-US" dirty="0"/>
              <a:t>3/8/2020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4509A250-FF31-4206-8172-F9D3106AACB1}" type="datetimeFigureOut">
              <a:rPr lang="en-US" dirty="0"/>
              <a:t>3/8/2020</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509A250-FF31-4206-8172-F9D3106AACB1}" type="datetimeFigureOut">
              <a:rPr lang="en-US" dirty="0"/>
              <a:t>3/8/2020</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4509A250-FF31-4206-8172-F9D3106AACB1}" type="datetimeFigureOut">
              <a:rPr lang="en-US" dirty="0"/>
              <a:t>3/8/2020</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3/8/2020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AAD347D-5ACD-4C99-B74B-A9C85AD731AF}" type="datetimeFigureOut">
              <a:rPr lang="en-US" dirty="0"/>
              <a:t>3/8/2020</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02111984F565}" type="slidenum">
              <a:rPr lang="en-US" dirty="0"/>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64" r:id="rId12"/>
    <p:sldLayoutId id="2147483662" r:id="rId13"/>
    <p:sldLayoutId id="2147483669" r:id="rId14"/>
    <p:sldLayoutId id="2147483670" r:id="rId15"/>
    <p:sldLayoutId id="2147483658" r:id="rId16"/>
    <p:sldLayoutId id="2147483659"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7.sv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6.xml"/><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6.xml"/><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6.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hyperlink" Target="mailto:j.Portolese@comcast.net" TargetMode="Externa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extLst/>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A9A19C-88CF-437B-A133-71C0C1F9D566}"/>
              </a:ext>
            </a:extLst>
          </p:cNvPr>
          <p:cNvSpPr>
            <a:spLocks noGrp="1"/>
          </p:cNvSpPr>
          <p:nvPr>
            <p:ph type="ctrTitle"/>
          </p:nvPr>
        </p:nvSpPr>
        <p:spPr>
          <a:xfrm>
            <a:off x="6683829" y="1447800"/>
            <a:ext cx="4397828" cy="3329581"/>
          </a:xfrm>
        </p:spPr>
        <p:txBody>
          <a:bodyPr>
            <a:normAutofit/>
          </a:bodyPr>
          <a:lstStyle/>
          <a:p>
            <a:r>
              <a:rPr lang="en-US" sz="6000"/>
              <a:t>Retail Growth Strategy</a:t>
            </a:r>
          </a:p>
        </p:txBody>
      </p:sp>
      <p:sp>
        <p:nvSpPr>
          <p:cNvPr id="3" name="Subtitle 2">
            <a:extLst>
              <a:ext uri="{FF2B5EF4-FFF2-40B4-BE49-F238E27FC236}">
                <a16:creationId xmlns:a16="http://schemas.microsoft.com/office/drawing/2014/main" id="{05E6C706-3DDA-4FD0-B9D3-59C283B823D3}"/>
              </a:ext>
            </a:extLst>
          </p:cNvPr>
          <p:cNvSpPr>
            <a:spLocks noGrp="1"/>
          </p:cNvSpPr>
          <p:nvPr>
            <p:ph type="subTitle" idx="1"/>
          </p:nvPr>
        </p:nvSpPr>
        <p:spPr>
          <a:xfrm>
            <a:off x="6683829" y="4777380"/>
            <a:ext cx="4397828" cy="861420"/>
          </a:xfrm>
        </p:spPr>
        <p:txBody>
          <a:bodyPr>
            <a:normAutofit/>
          </a:bodyPr>
          <a:lstStyle/>
          <a:p>
            <a:r>
              <a:rPr lang="en-US" dirty="0"/>
              <a:t>March 2020</a:t>
            </a:r>
          </a:p>
          <a:p>
            <a:endParaRPr lang="en-US" dirty="0"/>
          </a:p>
          <a:p>
            <a:endParaRPr lang="en-US" dirty="0"/>
          </a:p>
        </p:txBody>
      </p:sp>
      <p:pic>
        <p:nvPicPr>
          <p:cNvPr id="5" name="Graphic 4">
            <a:extLst>
              <a:ext uri="{FF2B5EF4-FFF2-40B4-BE49-F238E27FC236}">
                <a16:creationId xmlns:a16="http://schemas.microsoft.com/office/drawing/2014/main" id="{B402AC91-CE09-4906-8E55-DB22CB95C3A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43854" y="1703908"/>
            <a:ext cx="5450557" cy="3449719"/>
          </a:xfrm>
          <a:prstGeom prst="rect">
            <a:avLst/>
          </a:prstGeom>
          <a:effectLst/>
        </p:spPr>
      </p:pic>
    </p:spTree>
    <p:extLst>
      <p:ext uri="{BB962C8B-B14F-4D97-AF65-F5344CB8AC3E}">
        <p14:creationId xmlns:p14="http://schemas.microsoft.com/office/powerpoint/2010/main" val="737492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BDAA77-4E2E-4C6D-9172-79371DC57222}"/>
              </a:ext>
            </a:extLst>
          </p:cNvPr>
          <p:cNvSpPr>
            <a:spLocks noGrp="1"/>
          </p:cNvSpPr>
          <p:nvPr>
            <p:ph type="title"/>
          </p:nvPr>
        </p:nvSpPr>
        <p:spPr/>
        <p:txBody>
          <a:bodyPr/>
          <a:lstStyle/>
          <a:p>
            <a:r>
              <a:rPr lang="en-US" dirty="0"/>
              <a:t>Space Available?</a:t>
            </a:r>
          </a:p>
        </p:txBody>
      </p:sp>
      <p:sp>
        <p:nvSpPr>
          <p:cNvPr id="4" name="TextBox 3">
            <a:extLst>
              <a:ext uri="{FF2B5EF4-FFF2-40B4-BE49-F238E27FC236}">
                <a16:creationId xmlns:a16="http://schemas.microsoft.com/office/drawing/2014/main" id="{A0228DE0-402B-4323-AB9B-E06A8EFD09E0}"/>
              </a:ext>
            </a:extLst>
          </p:cNvPr>
          <p:cNvSpPr txBox="1"/>
          <p:nvPr/>
        </p:nvSpPr>
        <p:spPr>
          <a:xfrm>
            <a:off x="646111" y="1692613"/>
            <a:ext cx="10899778" cy="4093428"/>
          </a:xfrm>
          <a:prstGeom prst="rect">
            <a:avLst/>
          </a:prstGeom>
          <a:noFill/>
        </p:spPr>
        <p:txBody>
          <a:bodyPr wrap="square" rtlCol="0">
            <a:spAutoFit/>
          </a:bodyPr>
          <a:lstStyle/>
          <a:p>
            <a:r>
              <a:rPr lang="en-US" sz="2000" dirty="0"/>
              <a:t>New Stores must be located somewhere and ideally somewhere with significant foot traffic (population and shopping centers)</a:t>
            </a:r>
          </a:p>
          <a:p>
            <a:endParaRPr lang="en-US" sz="2000" dirty="0"/>
          </a:p>
          <a:p>
            <a:r>
              <a:rPr lang="en-US" sz="2000" dirty="0"/>
              <a:t>New building construction is expensive and REI brand is typically located in malls or community Strip locations</a:t>
            </a:r>
          </a:p>
          <a:p>
            <a:endParaRPr lang="en-US" sz="2000" dirty="0"/>
          </a:p>
          <a:p>
            <a:r>
              <a:rPr lang="en-US" sz="2000" dirty="0"/>
              <a:t>Shopping center data was imported and counts per zip code were identified </a:t>
            </a:r>
          </a:p>
          <a:p>
            <a:endParaRPr lang="en-US" sz="2000" dirty="0"/>
          </a:p>
          <a:p>
            <a:r>
              <a:rPr lang="en-US" sz="2000" dirty="0"/>
              <a:t>Gross Leasing Area was also summed to get an idea how much space could be available for new locations</a:t>
            </a:r>
          </a:p>
          <a:p>
            <a:endParaRPr lang="en-US" sz="2000" dirty="0"/>
          </a:p>
          <a:p>
            <a:r>
              <a:rPr lang="en-US" sz="2000" dirty="0"/>
              <a:t>GLA is not an indication of available space.  Each new location has to be looked at for what space is available (if any).</a:t>
            </a:r>
          </a:p>
        </p:txBody>
      </p:sp>
    </p:spTree>
    <p:extLst>
      <p:ext uri="{BB962C8B-B14F-4D97-AF65-F5344CB8AC3E}">
        <p14:creationId xmlns:p14="http://schemas.microsoft.com/office/powerpoint/2010/main" val="27646932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379676E-283E-4239-9C58-8FAABE83A7AD}"/>
              </a:ext>
            </a:extLst>
          </p:cNvPr>
          <p:cNvSpPr txBox="1"/>
          <p:nvPr/>
        </p:nvSpPr>
        <p:spPr>
          <a:xfrm>
            <a:off x="145915" y="175098"/>
            <a:ext cx="9680855" cy="923330"/>
          </a:xfrm>
          <a:prstGeom prst="rect">
            <a:avLst/>
          </a:prstGeom>
          <a:noFill/>
        </p:spPr>
        <p:txBody>
          <a:bodyPr wrap="none" rtlCol="0">
            <a:spAutoFit/>
          </a:bodyPr>
          <a:lstStyle/>
          <a:p>
            <a:r>
              <a:rPr lang="en-US" dirty="0"/>
              <a:t>Potential Available Space– The darker blue the more Gross Leasing Area exists within </a:t>
            </a:r>
          </a:p>
          <a:p>
            <a:r>
              <a:rPr lang="en-US" dirty="0"/>
              <a:t>shopping centers inside the Zip code.  GLA is not indicative of Available space</a:t>
            </a:r>
          </a:p>
          <a:p>
            <a:endParaRPr lang="en-US" dirty="0"/>
          </a:p>
        </p:txBody>
      </p:sp>
      <p:pic>
        <p:nvPicPr>
          <p:cNvPr id="5" name="Picture 4">
            <a:extLst>
              <a:ext uri="{FF2B5EF4-FFF2-40B4-BE49-F238E27FC236}">
                <a16:creationId xmlns:a16="http://schemas.microsoft.com/office/drawing/2014/main" id="{1006E57D-5BFC-4075-B995-140561E5152F}"/>
              </a:ext>
            </a:extLst>
          </p:cNvPr>
          <p:cNvPicPr>
            <a:picLocks noChangeAspect="1"/>
          </p:cNvPicPr>
          <p:nvPr/>
        </p:nvPicPr>
        <p:blipFill>
          <a:blip r:embed="rId2"/>
          <a:stretch>
            <a:fillRect/>
          </a:stretch>
        </p:blipFill>
        <p:spPr>
          <a:xfrm>
            <a:off x="145914" y="1163281"/>
            <a:ext cx="10748227" cy="5519622"/>
          </a:xfrm>
          <a:prstGeom prst="rect">
            <a:avLst/>
          </a:prstGeom>
        </p:spPr>
      </p:pic>
      <p:pic>
        <p:nvPicPr>
          <p:cNvPr id="6" name="Picture 5">
            <a:extLst>
              <a:ext uri="{FF2B5EF4-FFF2-40B4-BE49-F238E27FC236}">
                <a16:creationId xmlns:a16="http://schemas.microsoft.com/office/drawing/2014/main" id="{42780F8E-B8ED-4008-8142-FF0987267A42}"/>
              </a:ext>
            </a:extLst>
          </p:cNvPr>
          <p:cNvPicPr>
            <a:picLocks noChangeAspect="1"/>
          </p:cNvPicPr>
          <p:nvPr/>
        </p:nvPicPr>
        <p:blipFill>
          <a:blip r:embed="rId3"/>
          <a:stretch>
            <a:fillRect/>
          </a:stretch>
        </p:blipFill>
        <p:spPr>
          <a:xfrm>
            <a:off x="8391678" y="5380857"/>
            <a:ext cx="2428875" cy="1228725"/>
          </a:xfrm>
          <a:prstGeom prst="rect">
            <a:avLst/>
          </a:prstGeom>
        </p:spPr>
      </p:pic>
    </p:spTree>
    <p:extLst>
      <p:ext uri="{BB962C8B-B14F-4D97-AF65-F5344CB8AC3E}">
        <p14:creationId xmlns:p14="http://schemas.microsoft.com/office/powerpoint/2010/main" val="17716077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6F6ED3-4451-4E84-9A9F-C4533BE8F86D}"/>
              </a:ext>
            </a:extLst>
          </p:cNvPr>
          <p:cNvSpPr>
            <a:spLocks noGrp="1"/>
          </p:cNvSpPr>
          <p:nvPr>
            <p:ph type="title"/>
          </p:nvPr>
        </p:nvSpPr>
        <p:spPr/>
        <p:txBody>
          <a:bodyPr/>
          <a:lstStyle/>
          <a:p>
            <a:r>
              <a:rPr lang="en-US" dirty="0"/>
              <a:t>Final Results – Database Table for Visualization</a:t>
            </a:r>
          </a:p>
        </p:txBody>
      </p:sp>
      <p:sp>
        <p:nvSpPr>
          <p:cNvPr id="3" name="Content Placeholder 2">
            <a:extLst>
              <a:ext uri="{FF2B5EF4-FFF2-40B4-BE49-F238E27FC236}">
                <a16:creationId xmlns:a16="http://schemas.microsoft.com/office/drawing/2014/main" id="{912C13C2-8B10-42F3-89F0-D3D452927DAC}"/>
              </a:ext>
            </a:extLst>
          </p:cNvPr>
          <p:cNvSpPr>
            <a:spLocks noGrp="1"/>
          </p:cNvSpPr>
          <p:nvPr>
            <p:ph idx="1"/>
          </p:nvPr>
        </p:nvSpPr>
        <p:spPr/>
        <p:txBody>
          <a:bodyPr/>
          <a:lstStyle/>
          <a:p>
            <a:r>
              <a:rPr lang="en-US" dirty="0"/>
              <a:t>A database table was developed that stored all variables of interest for the study.</a:t>
            </a:r>
          </a:p>
          <a:p>
            <a:r>
              <a:rPr lang="en-US" dirty="0"/>
              <a:t>All zip codes are part of this table.  The Zip Group indicated that Group 4 was most like REI’s existing high performing stores but additional groups were left in for consideration</a:t>
            </a:r>
          </a:p>
          <a:p>
            <a:r>
              <a:rPr lang="en-US" dirty="0"/>
              <a:t>Queries can be developed that take into account the three variables </a:t>
            </a:r>
          </a:p>
          <a:p>
            <a:pPr lvl="1"/>
            <a:r>
              <a:rPr lang="en-US" dirty="0"/>
              <a:t>Demand</a:t>
            </a:r>
          </a:p>
          <a:p>
            <a:pPr lvl="1"/>
            <a:r>
              <a:rPr lang="en-US" dirty="0"/>
              <a:t>Competition</a:t>
            </a:r>
          </a:p>
          <a:p>
            <a:pPr lvl="1"/>
            <a:r>
              <a:rPr lang="en-US" dirty="0"/>
              <a:t>Space</a:t>
            </a:r>
          </a:p>
        </p:txBody>
      </p:sp>
    </p:spTree>
    <p:extLst>
      <p:ext uri="{BB962C8B-B14F-4D97-AF65-F5344CB8AC3E}">
        <p14:creationId xmlns:p14="http://schemas.microsoft.com/office/powerpoint/2010/main" val="31468414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C27163-0625-4D98-B057-C50619480D18}"/>
              </a:ext>
            </a:extLst>
          </p:cNvPr>
          <p:cNvSpPr>
            <a:spLocks noGrp="1"/>
          </p:cNvSpPr>
          <p:nvPr>
            <p:ph type="title"/>
          </p:nvPr>
        </p:nvSpPr>
        <p:spPr>
          <a:xfrm>
            <a:off x="685867" y="452718"/>
            <a:ext cx="9404723" cy="676367"/>
          </a:xfrm>
        </p:spPr>
        <p:txBody>
          <a:bodyPr/>
          <a:lstStyle/>
          <a:p>
            <a:r>
              <a:rPr lang="en-US" sz="2800" dirty="0"/>
              <a:t>New Store Query example Database</a:t>
            </a:r>
          </a:p>
        </p:txBody>
      </p:sp>
      <p:sp>
        <p:nvSpPr>
          <p:cNvPr id="3" name="TextBox 2">
            <a:extLst>
              <a:ext uri="{FF2B5EF4-FFF2-40B4-BE49-F238E27FC236}">
                <a16:creationId xmlns:a16="http://schemas.microsoft.com/office/drawing/2014/main" id="{0420DFAD-53FA-4D89-B672-CA1301DBBCA3}"/>
              </a:ext>
            </a:extLst>
          </p:cNvPr>
          <p:cNvSpPr txBox="1"/>
          <p:nvPr/>
        </p:nvSpPr>
        <p:spPr>
          <a:xfrm>
            <a:off x="556591" y="1582310"/>
            <a:ext cx="11559575" cy="3970318"/>
          </a:xfrm>
          <a:prstGeom prst="rect">
            <a:avLst/>
          </a:prstGeom>
          <a:noFill/>
        </p:spPr>
        <p:txBody>
          <a:bodyPr wrap="none" rtlCol="0">
            <a:spAutoFit/>
          </a:bodyPr>
          <a:lstStyle/>
          <a:p>
            <a:r>
              <a:rPr lang="en-US" dirty="0"/>
              <a:t>select *</a:t>
            </a:r>
          </a:p>
          <a:p>
            <a:r>
              <a:rPr lang="en-US" dirty="0"/>
              <a:t>from </a:t>
            </a:r>
            <a:r>
              <a:rPr lang="en-US" dirty="0" err="1"/>
              <a:t>REICaseStudy.FinalZipAnalysis</a:t>
            </a:r>
            <a:endParaRPr lang="en-US" dirty="0"/>
          </a:p>
          <a:p>
            <a:r>
              <a:rPr lang="en-US" dirty="0"/>
              <a:t>where </a:t>
            </a:r>
            <a:r>
              <a:rPr lang="en-US" dirty="0" err="1"/>
              <a:t>DemandGroup</a:t>
            </a:r>
            <a:r>
              <a:rPr lang="en-US" dirty="0"/>
              <a:t> = 4 -- Based on the demographic variables and over performing store locations</a:t>
            </a:r>
          </a:p>
          <a:p>
            <a:r>
              <a:rPr lang="en-US" dirty="0"/>
              <a:t>and </a:t>
            </a:r>
            <a:r>
              <a:rPr lang="en-US" dirty="0" err="1"/>
              <a:t>REI_Store_ID</a:t>
            </a:r>
            <a:r>
              <a:rPr lang="en-US" dirty="0"/>
              <a:t> is NULL -- no existing store in the </a:t>
            </a:r>
            <a:r>
              <a:rPr lang="en-US" dirty="0" err="1"/>
              <a:t>zipcode</a:t>
            </a:r>
            <a:endParaRPr lang="en-US" dirty="0"/>
          </a:p>
          <a:p>
            <a:r>
              <a:rPr lang="en-US" dirty="0"/>
              <a:t>and </a:t>
            </a:r>
            <a:r>
              <a:rPr lang="en-US" dirty="0" err="1"/>
              <a:t>zipcompetitionLevel</a:t>
            </a:r>
            <a:r>
              <a:rPr lang="en-US" dirty="0"/>
              <a:t> &lt; 10 -- minimal direct competition</a:t>
            </a:r>
          </a:p>
          <a:p>
            <a:r>
              <a:rPr lang="en-US" dirty="0"/>
              <a:t>And </a:t>
            </a:r>
            <a:r>
              <a:rPr lang="en-US" dirty="0" err="1"/>
              <a:t>ZipNeighborCompetitionLevel</a:t>
            </a:r>
            <a:r>
              <a:rPr lang="en-US" dirty="0"/>
              <a:t> &lt; 50  -- neighbor based competition (zips that touch target zip) </a:t>
            </a:r>
          </a:p>
          <a:p>
            <a:r>
              <a:rPr lang="en-US" dirty="0"/>
              <a:t>and </a:t>
            </a:r>
            <a:r>
              <a:rPr lang="en-US" dirty="0" err="1"/>
              <a:t>NumberofShoppingCenters</a:t>
            </a:r>
            <a:r>
              <a:rPr lang="en-US" dirty="0"/>
              <a:t> &gt; 0 -- is there an existing location for a new store?</a:t>
            </a:r>
          </a:p>
          <a:p>
            <a:endParaRPr lang="en-US" dirty="0"/>
          </a:p>
          <a:p>
            <a:endParaRPr lang="en-US" dirty="0"/>
          </a:p>
          <a:p>
            <a:endParaRPr lang="en-US" dirty="0"/>
          </a:p>
          <a:p>
            <a:r>
              <a:rPr lang="en-US" dirty="0"/>
              <a:t>This query can be run to get results in spreadsheet format for further analysis. All variables are </a:t>
            </a:r>
          </a:p>
          <a:p>
            <a:r>
              <a:rPr lang="en-US" dirty="0"/>
              <a:t>available and can be filtered to get different result sets.</a:t>
            </a:r>
          </a:p>
          <a:p>
            <a:endParaRPr lang="en-US" dirty="0"/>
          </a:p>
          <a:p>
            <a:r>
              <a:rPr lang="en-US" dirty="0"/>
              <a:t>It’s hard to visualize these results so a better alternative is to query the features on a map</a:t>
            </a:r>
          </a:p>
        </p:txBody>
      </p:sp>
    </p:spTree>
    <p:extLst>
      <p:ext uri="{BB962C8B-B14F-4D97-AF65-F5344CB8AC3E}">
        <p14:creationId xmlns:p14="http://schemas.microsoft.com/office/powerpoint/2010/main" val="2459729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C27163-0625-4D98-B057-C50619480D18}"/>
              </a:ext>
            </a:extLst>
          </p:cNvPr>
          <p:cNvSpPr>
            <a:spLocks noGrp="1"/>
          </p:cNvSpPr>
          <p:nvPr>
            <p:ph type="title"/>
          </p:nvPr>
        </p:nvSpPr>
        <p:spPr>
          <a:xfrm>
            <a:off x="312481" y="246241"/>
            <a:ext cx="9404723" cy="676367"/>
          </a:xfrm>
        </p:spPr>
        <p:txBody>
          <a:bodyPr/>
          <a:lstStyle/>
          <a:p>
            <a:r>
              <a:rPr lang="en-US" sz="2400" dirty="0"/>
              <a:t>New Store Query example GIS</a:t>
            </a:r>
            <a:br>
              <a:rPr lang="en-US" sz="2000" dirty="0"/>
            </a:br>
            <a:r>
              <a:rPr lang="en-US" sz="1400" dirty="0"/>
              <a:t>St. Louis CBSA</a:t>
            </a:r>
          </a:p>
        </p:txBody>
      </p:sp>
      <p:pic>
        <p:nvPicPr>
          <p:cNvPr id="4" name="Picture 3">
            <a:extLst>
              <a:ext uri="{FF2B5EF4-FFF2-40B4-BE49-F238E27FC236}">
                <a16:creationId xmlns:a16="http://schemas.microsoft.com/office/drawing/2014/main" id="{D96D7847-469F-4DC4-9B30-13182CCD9F9D}"/>
              </a:ext>
            </a:extLst>
          </p:cNvPr>
          <p:cNvPicPr>
            <a:picLocks noChangeAspect="1"/>
          </p:cNvPicPr>
          <p:nvPr/>
        </p:nvPicPr>
        <p:blipFill>
          <a:blip r:embed="rId2"/>
          <a:stretch>
            <a:fillRect/>
          </a:stretch>
        </p:blipFill>
        <p:spPr>
          <a:xfrm>
            <a:off x="235667" y="922608"/>
            <a:ext cx="6115971" cy="2722614"/>
          </a:xfrm>
          <a:prstGeom prst="rect">
            <a:avLst/>
          </a:prstGeom>
        </p:spPr>
      </p:pic>
      <p:pic>
        <p:nvPicPr>
          <p:cNvPr id="5" name="Picture 4">
            <a:extLst>
              <a:ext uri="{FF2B5EF4-FFF2-40B4-BE49-F238E27FC236}">
                <a16:creationId xmlns:a16="http://schemas.microsoft.com/office/drawing/2014/main" id="{51AE5BC3-D7E5-4B2C-B030-6F8EEE86B4FF}"/>
              </a:ext>
            </a:extLst>
          </p:cNvPr>
          <p:cNvPicPr>
            <a:picLocks noChangeAspect="1"/>
          </p:cNvPicPr>
          <p:nvPr/>
        </p:nvPicPr>
        <p:blipFill>
          <a:blip r:embed="rId3"/>
          <a:stretch>
            <a:fillRect/>
          </a:stretch>
        </p:blipFill>
        <p:spPr>
          <a:xfrm>
            <a:off x="312481" y="3849509"/>
            <a:ext cx="4133850" cy="2762250"/>
          </a:xfrm>
          <a:prstGeom prst="rect">
            <a:avLst/>
          </a:prstGeom>
        </p:spPr>
      </p:pic>
      <p:pic>
        <p:nvPicPr>
          <p:cNvPr id="6" name="Picture 5">
            <a:extLst>
              <a:ext uri="{FF2B5EF4-FFF2-40B4-BE49-F238E27FC236}">
                <a16:creationId xmlns:a16="http://schemas.microsoft.com/office/drawing/2014/main" id="{D70CDA42-1BF3-4B31-A120-31DAC096AC88}"/>
              </a:ext>
            </a:extLst>
          </p:cNvPr>
          <p:cNvPicPr>
            <a:picLocks noChangeAspect="1"/>
          </p:cNvPicPr>
          <p:nvPr/>
        </p:nvPicPr>
        <p:blipFill>
          <a:blip r:embed="rId4"/>
          <a:stretch>
            <a:fillRect/>
          </a:stretch>
        </p:blipFill>
        <p:spPr>
          <a:xfrm>
            <a:off x="5735458" y="131642"/>
            <a:ext cx="6338862" cy="5311966"/>
          </a:xfrm>
          <a:prstGeom prst="rect">
            <a:avLst/>
          </a:prstGeom>
        </p:spPr>
      </p:pic>
      <p:sp>
        <p:nvSpPr>
          <p:cNvPr id="7" name="TextBox 6">
            <a:extLst>
              <a:ext uri="{FF2B5EF4-FFF2-40B4-BE49-F238E27FC236}">
                <a16:creationId xmlns:a16="http://schemas.microsoft.com/office/drawing/2014/main" id="{D3EA6C79-4B82-4481-9647-F4EF93818689}"/>
              </a:ext>
            </a:extLst>
          </p:cNvPr>
          <p:cNvSpPr txBox="1"/>
          <p:nvPr/>
        </p:nvSpPr>
        <p:spPr>
          <a:xfrm>
            <a:off x="5735458" y="5519810"/>
            <a:ext cx="5487400" cy="1200329"/>
          </a:xfrm>
          <a:prstGeom prst="rect">
            <a:avLst/>
          </a:prstGeom>
          <a:noFill/>
        </p:spPr>
        <p:txBody>
          <a:bodyPr wrap="none" rtlCol="0">
            <a:spAutoFit/>
          </a:bodyPr>
          <a:lstStyle/>
          <a:p>
            <a:r>
              <a:rPr lang="en-US" dirty="0"/>
              <a:t>Individual zips that fit the query criteria are</a:t>
            </a:r>
          </a:p>
          <a:p>
            <a:r>
              <a:rPr lang="en-US" dirty="0"/>
              <a:t>displayed and symbolized by GLA in shopping</a:t>
            </a:r>
          </a:p>
          <a:p>
            <a:r>
              <a:rPr lang="en-US" dirty="0"/>
              <a:t>centers within the zip code.  Zip 63010 looks like</a:t>
            </a:r>
          </a:p>
          <a:p>
            <a:r>
              <a:rPr lang="en-US" dirty="0"/>
              <a:t>a potential site for expansion</a:t>
            </a:r>
          </a:p>
        </p:txBody>
      </p:sp>
    </p:spTree>
    <p:extLst>
      <p:ext uri="{BB962C8B-B14F-4D97-AF65-F5344CB8AC3E}">
        <p14:creationId xmlns:p14="http://schemas.microsoft.com/office/powerpoint/2010/main" val="37884711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344A4F-EA88-4FEB-9FD5-2D7CE032990E}"/>
              </a:ext>
            </a:extLst>
          </p:cNvPr>
          <p:cNvSpPr>
            <a:spLocks noGrp="1"/>
          </p:cNvSpPr>
          <p:nvPr>
            <p:ph type="title"/>
          </p:nvPr>
        </p:nvSpPr>
        <p:spPr>
          <a:xfrm>
            <a:off x="96899" y="153741"/>
            <a:ext cx="9404723" cy="835393"/>
          </a:xfrm>
        </p:spPr>
        <p:txBody>
          <a:bodyPr/>
          <a:lstStyle/>
          <a:p>
            <a:r>
              <a:rPr lang="en-US" sz="2800" dirty="0"/>
              <a:t>New Store Query Example - GIS</a:t>
            </a:r>
            <a:br>
              <a:rPr lang="en-US" sz="2800" dirty="0"/>
            </a:br>
            <a:r>
              <a:rPr lang="en-US" sz="2000" dirty="0"/>
              <a:t>Louisville/Lexington Kentucky CBSAs</a:t>
            </a:r>
          </a:p>
        </p:txBody>
      </p:sp>
      <p:pic>
        <p:nvPicPr>
          <p:cNvPr id="3" name="Picture 2">
            <a:extLst>
              <a:ext uri="{FF2B5EF4-FFF2-40B4-BE49-F238E27FC236}">
                <a16:creationId xmlns:a16="http://schemas.microsoft.com/office/drawing/2014/main" id="{A6E5CF22-0E41-4276-8197-45E5703835AD}"/>
              </a:ext>
            </a:extLst>
          </p:cNvPr>
          <p:cNvPicPr>
            <a:picLocks noChangeAspect="1"/>
          </p:cNvPicPr>
          <p:nvPr/>
        </p:nvPicPr>
        <p:blipFill>
          <a:blip r:embed="rId2"/>
          <a:stretch>
            <a:fillRect/>
          </a:stretch>
        </p:blipFill>
        <p:spPr>
          <a:xfrm>
            <a:off x="75328" y="1065474"/>
            <a:ext cx="6899201" cy="4162864"/>
          </a:xfrm>
          <a:prstGeom prst="rect">
            <a:avLst/>
          </a:prstGeom>
        </p:spPr>
      </p:pic>
      <p:pic>
        <p:nvPicPr>
          <p:cNvPr id="4" name="Picture 3">
            <a:extLst>
              <a:ext uri="{FF2B5EF4-FFF2-40B4-BE49-F238E27FC236}">
                <a16:creationId xmlns:a16="http://schemas.microsoft.com/office/drawing/2014/main" id="{40598B34-6F03-443D-B66B-627ECE9A3788}"/>
              </a:ext>
            </a:extLst>
          </p:cNvPr>
          <p:cNvPicPr>
            <a:picLocks noChangeAspect="1"/>
          </p:cNvPicPr>
          <p:nvPr/>
        </p:nvPicPr>
        <p:blipFill>
          <a:blip r:embed="rId3"/>
          <a:stretch>
            <a:fillRect/>
          </a:stretch>
        </p:blipFill>
        <p:spPr>
          <a:xfrm>
            <a:off x="7116046" y="2005531"/>
            <a:ext cx="4771153" cy="2846938"/>
          </a:xfrm>
          <a:prstGeom prst="rect">
            <a:avLst/>
          </a:prstGeom>
        </p:spPr>
      </p:pic>
      <p:pic>
        <p:nvPicPr>
          <p:cNvPr id="5" name="Picture 4">
            <a:extLst>
              <a:ext uri="{FF2B5EF4-FFF2-40B4-BE49-F238E27FC236}">
                <a16:creationId xmlns:a16="http://schemas.microsoft.com/office/drawing/2014/main" id="{2781C68B-CCEF-4A6C-91F2-B3AAA46A9C05}"/>
              </a:ext>
            </a:extLst>
          </p:cNvPr>
          <p:cNvPicPr>
            <a:picLocks noChangeAspect="1"/>
          </p:cNvPicPr>
          <p:nvPr/>
        </p:nvPicPr>
        <p:blipFill>
          <a:blip r:embed="rId4"/>
          <a:stretch>
            <a:fillRect/>
          </a:stretch>
        </p:blipFill>
        <p:spPr>
          <a:xfrm>
            <a:off x="7116046" y="708424"/>
            <a:ext cx="4695825" cy="914400"/>
          </a:xfrm>
          <a:prstGeom prst="rect">
            <a:avLst/>
          </a:prstGeom>
        </p:spPr>
      </p:pic>
      <p:sp>
        <p:nvSpPr>
          <p:cNvPr id="6" name="TextBox 5">
            <a:extLst>
              <a:ext uri="{FF2B5EF4-FFF2-40B4-BE49-F238E27FC236}">
                <a16:creationId xmlns:a16="http://schemas.microsoft.com/office/drawing/2014/main" id="{FD011D50-556B-49A2-8D42-9197B5C06F2E}"/>
              </a:ext>
            </a:extLst>
          </p:cNvPr>
          <p:cNvSpPr txBox="1"/>
          <p:nvPr/>
        </p:nvSpPr>
        <p:spPr>
          <a:xfrm>
            <a:off x="678426" y="5722374"/>
            <a:ext cx="10498387" cy="646331"/>
          </a:xfrm>
          <a:prstGeom prst="rect">
            <a:avLst/>
          </a:prstGeom>
          <a:noFill/>
        </p:spPr>
        <p:txBody>
          <a:bodyPr wrap="none" rtlCol="0">
            <a:spAutoFit/>
          </a:bodyPr>
          <a:lstStyle/>
          <a:p>
            <a:r>
              <a:rPr lang="en-US" dirty="0"/>
              <a:t>No stores exist in these two CBSAs.  Considerable competition exists but could new stores be </a:t>
            </a:r>
          </a:p>
          <a:p>
            <a:r>
              <a:rPr lang="en-US" dirty="0"/>
              <a:t>located in these areas?  Dark blue indicates higher project population growth.</a:t>
            </a:r>
          </a:p>
        </p:txBody>
      </p:sp>
    </p:spTree>
    <p:extLst>
      <p:ext uri="{BB962C8B-B14F-4D97-AF65-F5344CB8AC3E}">
        <p14:creationId xmlns:p14="http://schemas.microsoft.com/office/powerpoint/2010/main" val="27204215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extLst/>
          </a:blip>
          <a:stretch/>
        </a:blip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3" name="Picture 12">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5" name="Oval 14">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7" name="Picture 16">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9" name="Picture 18">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21" name="Rectangle 20">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35F886B2-0E10-434E-80FA-32BB50028C01}"/>
              </a:ext>
            </a:extLst>
          </p:cNvPr>
          <p:cNvSpPr>
            <a:spLocks noGrp="1"/>
          </p:cNvSpPr>
          <p:nvPr>
            <p:ph type="title"/>
          </p:nvPr>
        </p:nvSpPr>
        <p:spPr>
          <a:xfrm>
            <a:off x="347458" y="225480"/>
            <a:ext cx="9252154" cy="1223983"/>
          </a:xfrm>
        </p:spPr>
        <p:txBody>
          <a:bodyPr vert="horz" lIns="91440" tIns="45720" rIns="91440" bIns="45720" rtlCol="0" anchor="t">
            <a:normAutofit/>
          </a:bodyPr>
          <a:lstStyle/>
          <a:p>
            <a:r>
              <a:rPr lang="en-US" b="0" i="0" kern="1200" dirty="0">
                <a:solidFill>
                  <a:schemeClr val="tx2"/>
                </a:solidFill>
                <a:latin typeface="+mj-lt"/>
                <a:ea typeface="+mj-ea"/>
                <a:cs typeface="+mj-cs"/>
              </a:rPr>
              <a:t>Conclusions and Future Potential</a:t>
            </a:r>
          </a:p>
        </p:txBody>
      </p:sp>
      <p:pic>
        <p:nvPicPr>
          <p:cNvPr id="6" name="Graphic 5">
            <a:extLst>
              <a:ext uri="{FF2B5EF4-FFF2-40B4-BE49-F238E27FC236}">
                <a16:creationId xmlns:a16="http://schemas.microsoft.com/office/drawing/2014/main" id="{E4A069B1-FA69-44B7-8D4C-E67F3E0D2BA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29121" y="1289438"/>
            <a:ext cx="5065191" cy="3205817"/>
          </a:xfrm>
          <a:prstGeom prst="rect">
            <a:avLst/>
          </a:prstGeom>
          <a:effectLst>
            <a:outerShdw blurRad="50800" dist="38100" dir="5400000" algn="t" rotWithShape="0">
              <a:prstClr val="black">
                <a:alpha val="43000"/>
              </a:prstClr>
            </a:outerShdw>
          </a:effectLst>
        </p:spPr>
      </p:pic>
      <p:sp>
        <p:nvSpPr>
          <p:cNvPr id="4" name="TextBox 3">
            <a:extLst>
              <a:ext uri="{FF2B5EF4-FFF2-40B4-BE49-F238E27FC236}">
                <a16:creationId xmlns:a16="http://schemas.microsoft.com/office/drawing/2014/main" id="{FB02EAAA-757E-4321-AB44-F5B3E9DAE436}"/>
              </a:ext>
            </a:extLst>
          </p:cNvPr>
          <p:cNvSpPr txBox="1"/>
          <p:nvPr/>
        </p:nvSpPr>
        <p:spPr>
          <a:xfrm>
            <a:off x="5442012" y="1455174"/>
            <a:ext cx="5986399" cy="5161936"/>
          </a:xfrm>
          <a:prstGeom prst="rect">
            <a:avLst/>
          </a:prstGeom>
        </p:spPr>
        <p:txBody>
          <a:bodyPr vert="horz" lIns="91440" tIns="45720" rIns="91440" bIns="45720" rtlCol="0">
            <a:normAutofit fontScale="92500" lnSpcReduction="10000"/>
          </a:bodyPr>
          <a:lstStyle/>
          <a:p>
            <a:pPr marL="342900" indent="-342900">
              <a:lnSpc>
                <a:spcPct val="90000"/>
              </a:lnSpc>
              <a:spcBef>
                <a:spcPts val="1000"/>
              </a:spcBef>
              <a:buClr>
                <a:schemeClr val="bg2">
                  <a:lumMod val="40000"/>
                  <a:lumOff val="60000"/>
                </a:schemeClr>
              </a:buClr>
              <a:buSzPct val="80000"/>
              <a:buFont typeface="Wingdings 3" charset="2"/>
              <a:buChar char=""/>
            </a:pPr>
            <a:r>
              <a:rPr lang="en-US" sz="2000" dirty="0">
                <a:latin typeface="+mj-lt"/>
                <a:ea typeface="+mj-ea"/>
                <a:cs typeface="+mj-cs"/>
              </a:rPr>
              <a:t>Zip based approach allows flexibility for what-if scenarios</a:t>
            </a:r>
          </a:p>
          <a:p>
            <a:pPr marL="342900" indent="-342900">
              <a:lnSpc>
                <a:spcPct val="90000"/>
              </a:lnSpc>
              <a:spcBef>
                <a:spcPts val="1000"/>
              </a:spcBef>
              <a:buClr>
                <a:schemeClr val="bg2">
                  <a:lumMod val="40000"/>
                  <a:lumOff val="60000"/>
                </a:schemeClr>
              </a:buClr>
              <a:buSzPct val="80000"/>
              <a:buFont typeface="Wingdings 3" charset="2"/>
              <a:buChar char=""/>
            </a:pPr>
            <a:r>
              <a:rPr lang="en-US" sz="2000" dirty="0">
                <a:latin typeface="+mj-lt"/>
                <a:ea typeface="+mj-ea"/>
                <a:cs typeface="+mj-cs"/>
              </a:rPr>
              <a:t>Individual zip variables are useful but it’s best to consider these as well as the variables aggregated by zips in close proximity </a:t>
            </a:r>
          </a:p>
          <a:p>
            <a:pPr>
              <a:lnSpc>
                <a:spcPct val="90000"/>
              </a:lnSpc>
              <a:spcBef>
                <a:spcPts val="1000"/>
              </a:spcBef>
              <a:buClr>
                <a:schemeClr val="bg2">
                  <a:lumMod val="40000"/>
                  <a:lumOff val="60000"/>
                </a:schemeClr>
              </a:buClr>
              <a:buSzPct val="80000"/>
            </a:pPr>
            <a:endParaRPr lang="en-US" sz="2000" dirty="0">
              <a:latin typeface="+mj-lt"/>
              <a:ea typeface="+mj-ea"/>
              <a:cs typeface="+mj-cs"/>
            </a:endParaRPr>
          </a:p>
          <a:p>
            <a:pPr marL="285750" indent="-285750">
              <a:lnSpc>
                <a:spcPct val="90000"/>
              </a:lnSpc>
              <a:spcBef>
                <a:spcPts val="1000"/>
              </a:spcBef>
              <a:buClr>
                <a:schemeClr val="bg2">
                  <a:lumMod val="40000"/>
                  <a:lumOff val="60000"/>
                </a:schemeClr>
              </a:buClr>
              <a:buSzPct val="80000"/>
              <a:buFont typeface="Wingdings 3" charset="2"/>
              <a:buChar char=""/>
            </a:pPr>
            <a:r>
              <a:rPr lang="en-US" sz="2000" dirty="0">
                <a:latin typeface="+mj-lt"/>
                <a:ea typeface="+mj-ea"/>
                <a:cs typeface="+mj-cs"/>
              </a:rPr>
              <a:t>Additional information  such as current available space or additional demographic  variables can be added to the final table when zip level sources become available.</a:t>
            </a:r>
          </a:p>
          <a:p>
            <a:pPr>
              <a:lnSpc>
                <a:spcPct val="90000"/>
              </a:lnSpc>
              <a:spcBef>
                <a:spcPts val="1000"/>
              </a:spcBef>
              <a:buClr>
                <a:schemeClr val="bg2">
                  <a:lumMod val="40000"/>
                  <a:lumOff val="60000"/>
                </a:schemeClr>
              </a:buClr>
              <a:buSzPct val="80000"/>
            </a:pPr>
            <a:endParaRPr lang="en-US" sz="2000" dirty="0">
              <a:latin typeface="+mj-lt"/>
              <a:ea typeface="+mj-ea"/>
              <a:cs typeface="+mj-cs"/>
            </a:endParaRPr>
          </a:p>
          <a:p>
            <a:pPr marL="285750" indent="-285750">
              <a:lnSpc>
                <a:spcPct val="90000"/>
              </a:lnSpc>
              <a:spcBef>
                <a:spcPts val="1000"/>
              </a:spcBef>
              <a:buClr>
                <a:schemeClr val="bg2">
                  <a:lumMod val="40000"/>
                  <a:lumOff val="60000"/>
                </a:schemeClr>
              </a:buClr>
              <a:buSzPct val="80000"/>
              <a:buFont typeface="Wingdings 3" charset="2"/>
              <a:buChar char=""/>
            </a:pPr>
            <a:r>
              <a:rPr lang="en-US" sz="2000" dirty="0">
                <a:latin typeface="+mj-lt"/>
                <a:ea typeface="+mj-ea"/>
                <a:cs typeface="+mj-cs"/>
              </a:rPr>
              <a:t>Consider making a simple ArcGIS online (or open source webapp) to allow REI stakeholders to query the information and further analyze the results.  Online collaboration would allow individuals with local knowledge of the CBSAs to contribute additional information to store location choices</a:t>
            </a:r>
          </a:p>
          <a:p>
            <a:pPr>
              <a:lnSpc>
                <a:spcPct val="90000"/>
              </a:lnSpc>
              <a:spcBef>
                <a:spcPts val="1000"/>
              </a:spcBef>
              <a:buClr>
                <a:schemeClr val="bg2">
                  <a:lumMod val="40000"/>
                  <a:lumOff val="60000"/>
                </a:schemeClr>
              </a:buClr>
              <a:buSzPct val="80000"/>
              <a:buFont typeface="Wingdings 3" charset="2"/>
              <a:buChar char=""/>
            </a:pPr>
            <a:endParaRPr lang="en-US" sz="1300" dirty="0">
              <a:latin typeface="+mj-lt"/>
              <a:ea typeface="+mj-ea"/>
              <a:cs typeface="+mj-cs"/>
            </a:endParaRPr>
          </a:p>
          <a:p>
            <a:pPr>
              <a:lnSpc>
                <a:spcPct val="90000"/>
              </a:lnSpc>
              <a:spcBef>
                <a:spcPts val="1000"/>
              </a:spcBef>
              <a:buClr>
                <a:schemeClr val="bg2">
                  <a:lumMod val="40000"/>
                  <a:lumOff val="60000"/>
                </a:schemeClr>
              </a:buClr>
              <a:buSzPct val="80000"/>
              <a:buFont typeface="Wingdings 3" charset="2"/>
              <a:buChar char=""/>
            </a:pPr>
            <a:endParaRPr lang="en-US" sz="1300" dirty="0">
              <a:latin typeface="+mj-lt"/>
              <a:ea typeface="+mj-ea"/>
              <a:cs typeface="+mj-cs"/>
            </a:endParaRPr>
          </a:p>
          <a:p>
            <a:pPr>
              <a:lnSpc>
                <a:spcPct val="90000"/>
              </a:lnSpc>
              <a:spcBef>
                <a:spcPts val="1000"/>
              </a:spcBef>
              <a:buClr>
                <a:schemeClr val="bg2">
                  <a:lumMod val="40000"/>
                  <a:lumOff val="60000"/>
                </a:schemeClr>
              </a:buClr>
              <a:buSzPct val="80000"/>
              <a:buFont typeface="Wingdings 3" charset="2"/>
              <a:buChar char=""/>
            </a:pPr>
            <a:endParaRPr lang="en-US" sz="1300" dirty="0">
              <a:latin typeface="+mj-lt"/>
              <a:ea typeface="+mj-ea"/>
              <a:cs typeface="+mj-cs"/>
            </a:endParaRPr>
          </a:p>
        </p:txBody>
      </p:sp>
    </p:spTree>
    <p:extLst>
      <p:ext uri="{BB962C8B-B14F-4D97-AF65-F5344CB8AC3E}">
        <p14:creationId xmlns:p14="http://schemas.microsoft.com/office/powerpoint/2010/main" val="13554195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977EEC-493A-4A75-B324-E806324C42CA}"/>
              </a:ext>
            </a:extLst>
          </p:cNvPr>
          <p:cNvSpPr>
            <a:spLocks noGrp="1"/>
          </p:cNvSpPr>
          <p:nvPr>
            <p:ph type="ctrTitle"/>
          </p:nvPr>
        </p:nvSpPr>
        <p:spPr/>
        <p:txBody>
          <a:bodyPr/>
          <a:lstStyle/>
          <a:p>
            <a:r>
              <a:rPr lang="en-US" dirty="0"/>
              <a:t>Thanks</a:t>
            </a:r>
          </a:p>
        </p:txBody>
      </p:sp>
      <p:sp>
        <p:nvSpPr>
          <p:cNvPr id="3" name="Subtitle 2">
            <a:extLst>
              <a:ext uri="{FF2B5EF4-FFF2-40B4-BE49-F238E27FC236}">
                <a16:creationId xmlns:a16="http://schemas.microsoft.com/office/drawing/2014/main" id="{5F54917C-2130-40AA-A9A6-E1DCF3068E88}"/>
              </a:ext>
            </a:extLst>
          </p:cNvPr>
          <p:cNvSpPr>
            <a:spLocks noGrp="1"/>
          </p:cNvSpPr>
          <p:nvPr>
            <p:ph type="subTitle" idx="1"/>
          </p:nvPr>
        </p:nvSpPr>
        <p:spPr/>
        <p:txBody>
          <a:bodyPr/>
          <a:lstStyle/>
          <a:p>
            <a:r>
              <a:rPr lang="en-US" dirty="0"/>
              <a:t>Any Questions?</a:t>
            </a:r>
          </a:p>
        </p:txBody>
      </p:sp>
      <p:pic>
        <p:nvPicPr>
          <p:cNvPr id="5" name="Graphic 4">
            <a:extLst>
              <a:ext uri="{FF2B5EF4-FFF2-40B4-BE49-F238E27FC236}">
                <a16:creationId xmlns:a16="http://schemas.microsoft.com/office/drawing/2014/main" id="{7505AFC5-B15D-4ADE-AA73-D3D8E7D11C6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155222" y="5447375"/>
            <a:ext cx="1504950" cy="952500"/>
          </a:xfrm>
          <a:prstGeom prst="rect">
            <a:avLst/>
          </a:prstGeom>
        </p:spPr>
      </p:pic>
    </p:spTree>
    <p:extLst>
      <p:ext uri="{BB962C8B-B14F-4D97-AF65-F5344CB8AC3E}">
        <p14:creationId xmlns:p14="http://schemas.microsoft.com/office/powerpoint/2010/main" val="27983711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8CFF91-3F37-434A-9B9F-8E9E7E78B055}"/>
              </a:ext>
            </a:extLst>
          </p:cNvPr>
          <p:cNvSpPr>
            <a:spLocks noGrp="1"/>
          </p:cNvSpPr>
          <p:nvPr>
            <p:ph type="title"/>
          </p:nvPr>
        </p:nvSpPr>
        <p:spPr>
          <a:xfrm>
            <a:off x="308760" y="195265"/>
            <a:ext cx="9404723" cy="1400530"/>
          </a:xfrm>
        </p:spPr>
        <p:txBody>
          <a:bodyPr/>
          <a:lstStyle/>
          <a:p>
            <a:r>
              <a:rPr lang="en-US" dirty="0"/>
              <a:t>BCG Evaluators</a:t>
            </a:r>
          </a:p>
        </p:txBody>
      </p:sp>
      <p:sp>
        <p:nvSpPr>
          <p:cNvPr id="3" name="TextBox 2">
            <a:extLst>
              <a:ext uri="{FF2B5EF4-FFF2-40B4-BE49-F238E27FC236}">
                <a16:creationId xmlns:a16="http://schemas.microsoft.com/office/drawing/2014/main" id="{B8DF399E-E82D-4E37-B885-FAE4D11F67DD}"/>
              </a:ext>
            </a:extLst>
          </p:cNvPr>
          <p:cNvSpPr txBox="1"/>
          <p:nvPr/>
        </p:nvSpPr>
        <p:spPr>
          <a:xfrm>
            <a:off x="646111" y="1251928"/>
            <a:ext cx="10623421" cy="5632311"/>
          </a:xfrm>
          <a:prstGeom prst="rect">
            <a:avLst/>
          </a:prstGeom>
          <a:noFill/>
        </p:spPr>
        <p:txBody>
          <a:bodyPr wrap="none" rtlCol="0">
            <a:spAutoFit/>
          </a:bodyPr>
          <a:lstStyle/>
          <a:p>
            <a:r>
              <a:rPr lang="en-US" dirty="0"/>
              <a:t>Main software used in this case study was a local instance of SQL Sever and ArcGIS software</a:t>
            </a:r>
          </a:p>
          <a:p>
            <a:endParaRPr lang="en-US" dirty="0"/>
          </a:p>
          <a:p>
            <a:r>
              <a:rPr lang="en-US" dirty="0"/>
              <a:t>All datasets were either imported into SQL Server directly or through ArcGIS software using a </a:t>
            </a:r>
          </a:p>
          <a:p>
            <a:r>
              <a:rPr lang="en-US" dirty="0"/>
              <a:t>Database connection</a:t>
            </a:r>
          </a:p>
          <a:p>
            <a:endParaRPr lang="en-US" dirty="0"/>
          </a:p>
          <a:p>
            <a:r>
              <a:rPr lang="en-US" dirty="0"/>
              <a:t>Attached to this submission is all of the SQL code I used to generate the preliminary and</a:t>
            </a:r>
          </a:p>
          <a:p>
            <a:r>
              <a:rPr lang="en-US" dirty="0"/>
              <a:t>final tables.  I didn’t want to include this code in the </a:t>
            </a:r>
            <a:r>
              <a:rPr lang="en-US" dirty="0" err="1"/>
              <a:t>powerpoint</a:t>
            </a:r>
            <a:r>
              <a:rPr lang="en-US" dirty="0"/>
              <a:t> because it wouldn’t typically</a:t>
            </a:r>
          </a:p>
          <a:p>
            <a:r>
              <a:rPr lang="en-US" dirty="0"/>
              <a:t>be something I would provide to a client (to in the weeds)</a:t>
            </a:r>
          </a:p>
          <a:p>
            <a:r>
              <a:rPr lang="en-US" dirty="0"/>
              <a:t> </a:t>
            </a:r>
          </a:p>
          <a:p>
            <a:r>
              <a:rPr lang="en-US" dirty="0"/>
              <a:t>This is just one of the potential ways of doing this type of project and I would welcome the </a:t>
            </a:r>
          </a:p>
          <a:p>
            <a:r>
              <a:rPr lang="en-US" dirty="0"/>
              <a:t>opportunity to discuss my methodology .</a:t>
            </a:r>
          </a:p>
          <a:p>
            <a:endParaRPr lang="en-US" dirty="0"/>
          </a:p>
          <a:p>
            <a:r>
              <a:rPr lang="en-US" dirty="0"/>
              <a:t>If you have any questions or would like clarification on any of this Case Study feel free to </a:t>
            </a:r>
          </a:p>
          <a:p>
            <a:r>
              <a:rPr lang="en-US" dirty="0"/>
              <a:t>reach out to me at </a:t>
            </a:r>
            <a:r>
              <a:rPr lang="en-US" dirty="0">
                <a:hlinkClick r:id="rId2"/>
              </a:rPr>
              <a:t>j.Portolese@comcast.net</a:t>
            </a:r>
            <a:endParaRPr lang="en-US" dirty="0"/>
          </a:p>
          <a:p>
            <a:endParaRPr lang="en-US" dirty="0"/>
          </a:p>
          <a:p>
            <a:endParaRPr lang="en-US" dirty="0"/>
          </a:p>
          <a:p>
            <a:r>
              <a:rPr lang="en-US" dirty="0"/>
              <a:t>Thanks for your consideration.</a:t>
            </a:r>
          </a:p>
          <a:p>
            <a:r>
              <a:rPr lang="en-US" dirty="0"/>
              <a:t>Jamie Portolese</a:t>
            </a:r>
          </a:p>
          <a:p>
            <a:endParaRPr lang="en-US" dirty="0"/>
          </a:p>
          <a:p>
            <a:endParaRPr lang="en-US" dirty="0"/>
          </a:p>
        </p:txBody>
      </p:sp>
    </p:spTree>
    <p:extLst>
      <p:ext uri="{BB962C8B-B14F-4D97-AF65-F5344CB8AC3E}">
        <p14:creationId xmlns:p14="http://schemas.microsoft.com/office/powerpoint/2010/main" val="7832654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168C85-BDD4-44FE-9CD7-24F2265B61A0}"/>
              </a:ext>
            </a:extLst>
          </p:cNvPr>
          <p:cNvSpPr>
            <a:spLocks noGrp="1"/>
          </p:cNvSpPr>
          <p:nvPr>
            <p:ph type="title"/>
          </p:nvPr>
        </p:nvSpPr>
        <p:spPr/>
        <p:txBody>
          <a:bodyPr/>
          <a:lstStyle/>
          <a:p>
            <a:r>
              <a:rPr lang="en-US" dirty="0"/>
              <a:t>Successful Retail Growth Strategy</a:t>
            </a:r>
          </a:p>
        </p:txBody>
      </p:sp>
      <p:sp>
        <p:nvSpPr>
          <p:cNvPr id="3" name="Content Placeholder 2">
            <a:extLst>
              <a:ext uri="{FF2B5EF4-FFF2-40B4-BE49-F238E27FC236}">
                <a16:creationId xmlns:a16="http://schemas.microsoft.com/office/drawing/2014/main" id="{EB1E2451-90F7-4462-AC1B-2332E1AB4BF4}"/>
              </a:ext>
            </a:extLst>
          </p:cNvPr>
          <p:cNvSpPr>
            <a:spLocks noGrp="1"/>
          </p:cNvSpPr>
          <p:nvPr>
            <p:ph idx="1"/>
          </p:nvPr>
        </p:nvSpPr>
        <p:spPr/>
        <p:txBody>
          <a:bodyPr/>
          <a:lstStyle/>
          <a:p>
            <a:r>
              <a:rPr lang="en-US" dirty="0"/>
              <a:t>Smart data driven decisions must be made in order to compete in todays retail space</a:t>
            </a:r>
          </a:p>
          <a:p>
            <a:pPr marL="0" indent="0">
              <a:buNone/>
            </a:pPr>
            <a:endParaRPr lang="en-US" dirty="0"/>
          </a:p>
          <a:p>
            <a:r>
              <a:rPr lang="en-US" dirty="0"/>
              <a:t>Several factors must be considered (Demand, Competition, Space)</a:t>
            </a:r>
          </a:p>
          <a:p>
            <a:pPr marL="0" indent="0">
              <a:buNone/>
            </a:pPr>
            <a:endParaRPr lang="en-US" dirty="0"/>
          </a:p>
          <a:p>
            <a:r>
              <a:rPr lang="en-US" dirty="0"/>
              <a:t>REI customer info derived from the co-op must be used in order to identify Geographic Based Demand for REI products</a:t>
            </a:r>
          </a:p>
          <a:p>
            <a:endParaRPr lang="en-US" dirty="0"/>
          </a:p>
          <a:p>
            <a:r>
              <a:rPr lang="en-US" dirty="0"/>
              <a:t>Care must be taken to identify locations where a new store would thrive with minimal competition and an enthusiastic customer base</a:t>
            </a:r>
          </a:p>
        </p:txBody>
      </p:sp>
    </p:spTree>
    <p:extLst>
      <p:ext uri="{BB962C8B-B14F-4D97-AF65-F5344CB8AC3E}">
        <p14:creationId xmlns:p14="http://schemas.microsoft.com/office/powerpoint/2010/main" val="33299642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6284C-79C6-44B5-99B6-307ABA77578A}"/>
              </a:ext>
            </a:extLst>
          </p:cNvPr>
          <p:cNvSpPr>
            <a:spLocks noGrp="1"/>
          </p:cNvSpPr>
          <p:nvPr>
            <p:ph type="title"/>
          </p:nvPr>
        </p:nvSpPr>
        <p:spPr>
          <a:xfrm>
            <a:off x="321647" y="344563"/>
            <a:ext cx="10788805" cy="1400530"/>
          </a:xfrm>
        </p:spPr>
        <p:txBody>
          <a:bodyPr/>
          <a:lstStyle/>
          <a:p>
            <a:r>
              <a:rPr lang="en-US" dirty="0"/>
              <a:t>Factors To Consider</a:t>
            </a:r>
          </a:p>
        </p:txBody>
      </p:sp>
      <p:sp>
        <p:nvSpPr>
          <p:cNvPr id="3" name="Text Placeholder 2">
            <a:extLst>
              <a:ext uri="{FF2B5EF4-FFF2-40B4-BE49-F238E27FC236}">
                <a16:creationId xmlns:a16="http://schemas.microsoft.com/office/drawing/2014/main" id="{F31C21A0-9D69-4FDB-8FB3-F939C4310612}"/>
              </a:ext>
            </a:extLst>
          </p:cNvPr>
          <p:cNvSpPr>
            <a:spLocks noGrp="1"/>
          </p:cNvSpPr>
          <p:nvPr>
            <p:ph type="body" idx="1"/>
          </p:nvPr>
        </p:nvSpPr>
        <p:spPr>
          <a:xfrm>
            <a:off x="631993" y="1409854"/>
            <a:ext cx="2946866" cy="576262"/>
          </a:xfrm>
        </p:spPr>
        <p:txBody>
          <a:bodyPr/>
          <a:lstStyle/>
          <a:p>
            <a:r>
              <a:rPr lang="en-US" dirty="0"/>
              <a:t>Demand</a:t>
            </a:r>
          </a:p>
        </p:txBody>
      </p:sp>
      <p:sp>
        <p:nvSpPr>
          <p:cNvPr id="4" name="Text Placeholder 3">
            <a:extLst>
              <a:ext uri="{FF2B5EF4-FFF2-40B4-BE49-F238E27FC236}">
                <a16:creationId xmlns:a16="http://schemas.microsoft.com/office/drawing/2014/main" id="{68FBE9FC-805E-49C1-B817-A6AFFDEE2F82}"/>
              </a:ext>
            </a:extLst>
          </p:cNvPr>
          <p:cNvSpPr>
            <a:spLocks noGrp="1"/>
          </p:cNvSpPr>
          <p:nvPr>
            <p:ph type="body" sz="half" idx="15"/>
          </p:nvPr>
        </p:nvSpPr>
        <p:spPr>
          <a:xfrm>
            <a:off x="652463" y="2163097"/>
            <a:ext cx="3044466" cy="4093241"/>
          </a:xfrm>
        </p:spPr>
        <p:txBody>
          <a:bodyPr>
            <a:normAutofit lnSpcReduction="10000"/>
          </a:bodyPr>
          <a:lstStyle/>
          <a:p>
            <a:r>
              <a:rPr lang="en-US" dirty="0"/>
              <a:t>Customer profile identifies key demographic variables for analysis (Zip code level data)</a:t>
            </a:r>
          </a:p>
          <a:p>
            <a:endParaRPr lang="en-US" dirty="0"/>
          </a:p>
          <a:p>
            <a:pPr marL="342900" indent="-342900">
              <a:buAutoNum type="arabicParenR"/>
            </a:pPr>
            <a:r>
              <a:rPr lang="en-US" dirty="0"/>
              <a:t>Median Income</a:t>
            </a:r>
          </a:p>
          <a:p>
            <a:pPr marL="342900" indent="-342900">
              <a:buAutoNum type="arabicParenR"/>
            </a:pPr>
            <a:r>
              <a:rPr lang="en-US" dirty="0"/>
              <a:t>Consumer Spending and projected consumer spending</a:t>
            </a:r>
          </a:p>
          <a:p>
            <a:pPr marL="342900" indent="-342900">
              <a:buAutoNum type="arabicParenR"/>
            </a:pPr>
            <a:r>
              <a:rPr lang="en-US" dirty="0"/>
              <a:t>Population and Future Population growth</a:t>
            </a:r>
          </a:p>
          <a:p>
            <a:pPr marL="342900" indent="-342900">
              <a:buAutoNum type="arabicParenR"/>
            </a:pPr>
            <a:r>
              <a:rPr lang="en-US" dirty="0"/>
              <a:t>Age of population for key demographic (21 to 44)</a:t>
            </a:r>
          </a:p>
          <a:p>
            <a:pPr marL="342900" indent="-342900">
              <a:buAutoNum type="arabicParenR"/>
            </a:pPr>
            <a:endParaRPr lang="en-US" dirty="0"/>
          </a:p>
          <a:p>
            <a:r>
              <a:rPr lang="en-US" dirty="0"/>
              <a:t>Variables should be aggregated on individual </a:t>
            </a:r>
            <a:r>
              <a:rPr lang="en-US" dirty="0" err="1"/>
              <a:t>zipcodes</a:t>
            </a:r>
            <a:r>
              <a:rPr lang="en-US" dirty="0"/>
              <a:t> as well as neighboring </a:t>
            </a:r>
            <a:r>
              <a:rPr lang="en-US" dirty="0" err="1"/>
              <a:t>zipcodes</a:t>
            </a:r>
            <a:endParaRPr lang="en-US" dirty="0"/>
          </a:p>
        </p:txBody>
      </p:sp>
      <p:sp>
        <p:nvSpPr>
          <p:cNvPr id="5" name="Text Placeholder 4">
            <a:extLst>
              <a:ext uri="{FF2B5EF4-FFF2-40B4-BE49-F238E27FC236}">
                <a16:creationId xmlns:a16="http://schemas.microsoft.com/office/drawing/2014/main" id="{181493E1-F251-43D9-B5D7-0701C1833187}"/>
              </a:ext>
            </a:extLst>
          </p:cNvPr>
          <p:cNvSpPr>
            <a:spLocks noGrp="1"/>
          </p:cNvSpPr>
          <p:nvPr>
            <p:ph type="body" sz="quarter" idx="3"/>
          </p:nvPr>
        </p:nvSpPr>
        <p:spPr>
          <a:xfrm>
            <a:off x="3843779" y="1373153"/>
            <a:ext cx="2936241" cy="576262"/>
          </a:xfrm>
        </p:spPr>
        <p:txBody>
          <a:bodyPr/>
          <a:lstStyle/>
          <a:p>
            <a:r>
              <a:rPr lang="en-US" dirty="0"/>
              <a:t>Competition</a:t>
            </a:r>
          </a:p>
        </p:txBody>
      </p:sp>
      <p:sp>
        <p:nvSpPr>
          <p:cNvPr id="6" name="Text Placeholder 5">
            <a:extLst>
              <a:ext uri="{FF2B5EF4-FFF2-40B4-BE49-F238E27FC236}">
                <a16:creationId xmlns:a16="http://schemas.microsoft.com/office/drawing/2014/main" id="{F0DDADDC-8401-4934-BCC3-A5BE4C56E240}"/>
              </a:ext>
            </a:extLst>
          </p:cNvPr>
          <p:cNvSpPr>
            <a:spLocks noGrp="1"/>
          </p:cNvSpPr>
          <p:nvPr>
            <p:ph type="body" sz="half" idx="16"/>
          </p:nvPr>
        </p:nvSpPr>
        <p:spPr>
          <a:xfrm>
            <a:off x="3843779" y="2155488"/>
            <a:ext cx="2946794" cy="4093241"/>
          </a:xfrm>
        </p:spPr>
        <p:txBody>
          <a:bodyPr/>
          <a:lstStyle/>
          <a:p>
            <a:r>
              <a:rPr lang="en-US" dirty="0"/>
              <a:t>Locations of direct competitors as well as existing REI locations that will compete with new store locations</a:t>
            </a:r>
          </a:p>
          <a:p>
            <a:pPr marL="342900" indent="-342900">
              <a:buAutoNum type="arabicParenR"/>
            </a:pPr>
            <a:r>
              <a:rPr lang="en-US" dirty="0"/>
              <a:t>Some locations are direct competition</a:t>
            </a:r>
          </a:p>
          <a:p>
            <a:pPr marL="342900" indent="-342900">
              <a:buAutoNum type="arabicParenR"/>
            </a:pPr>
            <a:r>
              <a:rPr lang="en-US" dirty="0"/>
              <a:t>Some compete against only certain items (bikes for example)</a:t>
            </a:r>
          </a:p>
          <a:p>
            <a:pPr marL="342900" indent="-342900">
              <a:buAutoNum type="arabicParenR"/>
            </a:pPr>
            <a:r>
              <a:rPr lang="en-US" dirty="0"/>
              <a:t>Different weights assigned based on the type of competitor</a:t>
            </a:r>
          </a:p>
          <a:p>
            <a:pPr marL="342900" indent="-342900">
              <a:buAutoNum type="arabicParenR"/>
            </a:pPr>
            <a:r>
              <a:rPr lang="en-US" dirty="0"/>
              <a:t>Existing stores  in close proximity to new stores will “cannibalize” each other</a:t>
            </a:r>
          </a:p>
        </p:txBody>
      </p:sp>
      <p:sp>
        <p:nvSpPr>
          <p:cNvPr id="7" name="Text Placeholder 6">
            <a:extLst>
              <a:ext uri="{FF2B5EF4-FFF2-40B4-BE49-F238E27FC236}">
                <a16:creationId xmlns:a16="http://schemas.microsoft.com/office/drawing/2014/main" id="{4F32C612-B5BD-4223-9871-BF0BCD9A0BAB}"/>
              </a:ext>
            </a:extLst>
          </p:cNvPr>
          <p:cNvSpPr>
            <a:spLocks noGrp="1"/>
          </p:cNvSpPr>
          <p:nvPr>
            <p:ph type="body" sz="quarter" idx="13"/>
          </p:nvPr>
        </p:nvSpPr>
        <p:spPr>
          <a:xfrm>
            <a:off x="7291848" y="1409854"/>
            <a:ext cx="2932113" cy="576262"/>
          </a:xfrm>
        </p:spPr>
        <p:txBody>
          <a:bodyPr/>
          <a:lstStyle/>
          <a:p>
            <a:r>
              <a:rPr lang="en-US" dirty="0"/>
              <a:t>Available Space</a:t>
            </a:r>
          </a:p>
        </p:txBody>
      </p:sp>
      <p:sp>
        <p:nvSpPr>
          <p:cNvPr id="8" name="Text Placeholder 7">
            <a:extLst>
              <a:ext uri="{FF2B5EF4-FFF2-40B4-BE49-F238E27FC236}">
                <a16:creationId xmlns:a16="http://schemas.microsoft.com/office/drawing/2014/main" id="{1681A5F4-355C-44C2-A72C-C52861CFEA67}"/>
              </a:ext>
            </a:extLst>
          </p:cNvPr>
          <p:cNvSpPr>
            <a:spLocks noGrp="1"/>
          </p:cNvSpPr>
          <p:nvPr>
            <p:ph type="body" sz="half" idx="17"/>
          </p:nvPr>
        </p:nvSpPr>
        <p:spPr>
          <a:xfrm>
            <a:off x="7291848" y="2153736"/>
            <a:ext cx="2932113" cy="4106540"/>
          </a:xfrm>
        </p:spPr>
        <p:txBody>
          <a:bodyPr/>
          <a:lstStyle/>
          <a:p>
            <a:r>
              <a:rPr lang="en-US" dirty="0"/>
              <a:t>Are there available shopping centers in the prime locations where new store space could be leased?</a:t>
            </a:r>
          </a:p>
          <a:p>
            <a:endParaRPr lang="en-US" dirty="0"/>
          </a:p>
          <a:p>
            <a:pPr marL="342900" indent="-342900">
              <a:buAutoNum type="arabicParenR"/>
            </a:pPr>
            <a:r>
              <a:rPr lang="en-US" dirty="0"/>
              <a:t>Identify area shopping centers in the prime locations for expansion</a:t>
            </a:r>
          </a:p>
          <a:p>
            <a:pPr marL="342900" indent="-342900">
              <a:buAutoNum type="arabicParenR"/>
            </a:pPr>
            <a:r>
              <a:rPr lang="en-US" dirty="0"/>
              <a:t>See if space is available and at the right price for consideration</a:t>
            </a:r>
          </a:p>
          <a:p>
            <a:endParaRPr lang="en-US" dirty="0"/>
          </a:p>
          <a:p>
            <a:endParaRPr lang="en-US" dirty="0"/>
          </a:p>
          <a:p>
            <a:endParaRPr lang="en-US" dirty="0"/>
          </a:p>
        </p:txBody>
      </p:sp>
    </p:spTree>
    <p:extLst>
      <p:ext uri="{BB962C8B-B14F-4D97-AF65-F5344CB8AC3E}">
        <p14:creationId xmlns:p14="http://schemas.microsoft.com/office/powerpoint/2010/main" val="39752482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BDAA77-4E2E-4C6D-9172-79371DC57222}"/>
              </a:ext>
            </a:extLst>
          </p:cNvPr>
          <p:cNvSpPr>
            <a:spLocks noGrp="1"/>
          </p:cNvSpPr>
          <p:nvPr>
            <p:ph type="title"/>
          </p:nvPr>
        </p:nvSpPr>
        <p:spPr/>
        <p:txBody>
          <a:bodyPr/>
          <a:lstStyle/>
          <a:p>
            <a:r>
              <a:rPr lang="en-US" dirty="0"/>
              <a:t>Demand</a:t>
            </a:r>
          </a:p>
        </p:txBody>
      </p:sp>
      <p:sp>
        <p:nvSpPr>
          <p:cNvPr id="4" name="TextBox 3">
            <a:extLst>
              <a:ext uri="{FF2B5EF4-FFF2-40B4-BE49-F238E27FC236}">
                <a16:creationId xmlns:a16="http://schemas.microsoft.com/office/drawing/2014/main" id="{A0228DE0-402B-4323-AB9B-E06A8EFD09E0}"/>
              </a:ext>
            </a:extLst>
          </p:cNvPr>
          <p:cNvSpPr txBox="1"/>
          <p:nvPr/>
        </p:nvSpPr>
        <p:spPr>
          <a:xfrm>
            <a:off x="646111" y="2154803"/>
            <a:ext cx="10869433" cy="3785652"/>
          </a:xfrm>
          <a:prstGeom prst="rect">
            <a:avLst/>
          </a:prstGeom>
          <a:noFill/>
        </p:spPr>
        <p:txBody>
          <a:bodyPr wrap="square" rtlCol="0">
            <a:spAutoFit/>
          </a:bodyPr>
          <a:lstStyle/>
          <a:p>
            <a:r>
              <a:rPr lang="en-US" sz="2000" dirty="0"/>
              <a:t>Identify demographic variables that lead to retail success (REI customer data)</a:t>
            </a:r>
          </a:p>
          <a:p>
            <a:endParaRPr lang="en-US" sz="2000" dirty="0"/>
          </a:p>
          <a:p>
            <a:r>
              <a:rPr lang="en-US" sz="2000" dirty="0"/>
              <a:t>Look at not only individual zip code aggregations but aggregate variables based on neighboring zip codes (neighbors are zip codes that share a partial boundary (touch) a target zip code</a:t>
            </a:r>
          </a:p>
          <a:p>
            <a:endParaRPr lang="en-US" sz="2000" dirty="0"/>
          </a:p>
          <a:p>
            <a:r>
              <a:rPr lang="en-US" sz="2000" dirty="0"/>
              <a:t>Use a GIS tool to put like zip codes into groups based on the variable aggregates</a:t>
            </a:r>
          </a:p>
          <a:p>
            <a:endParaRPr lang="en-US" sz="2000" dirty="0"/>
          </a:p>
          <a:p>
            <a:r>
              <a:rPr lang="en-US" sz="2000" dirty="0"/>
              <a:t>Look at Store performance data. What zip code groups contain the highest performing stores?</a:t>
            </a:r>
          </a:p>
          <a:p>
            <a:endParaRPr lang="en-US" sz="2000" dirty="0"/>
          </a:p>
          <a:p>
            <a:r>
              <a:rPr lang="en-US" sz="2000" dirty="0"/>
              <a:t>Consider zip codes in these groups as potential good locations for future stores.</a:t>
            </a:r>
          </a:p>
        </p:txBody>
      </p:sp>
    </p:spTree>
    <p:extLst>
      <p:ext uri="{BB962C8B-B14F-4D97-AF65-F5344CB8AC3E}">
        <p14:creationId xmlns:p14="http://schemas.microsoft.com/office/powerpoint/2010/main" val="27919484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1C98181-55D9-4D29-AEFC-ED134AB41A1E}"/>
              </a:ext>
            </a:extLst>
          </p:cNvPr>
          <p:cNvSpPr txBox="1"/>
          <p:nvPr/>
        </p:nvSpPr>
        <p:spPr>
          <a:xfrm>
            <a:off x="381972" y="281383"/>
            <a:ext cx="9827813" cy="6494085"/>
          </a:xfrm>
          <a:prstGeom prst="rect">
            <a:avLst/>
          </a:prstGeom>
          <a:noFill/>
        </p:spPr>
        <p:txBody>
          <a:bodyPr wrap="square" rtlCol="0">
            <a:spAutoFit/>
          </a:bodyPr>
          <a:lstStyle/>
          <a:p>
            <a:r>
              <a:rPr lang="en-US" sz="2400" dirty="0"/>
              <a:t>Demand Variables (Zip code level and neighborhood level)</a:t>
            </a:r>
          </a:p>
          <a:p>
            <a:r>
              <a:rPr lang="en-US" sz="1700" dirty="0"/>
              <a:t>	- Total Population</a:t>
            </a:r>
          </a:p>
          <a:p>
            <a:r>
              <a:rPr lang="en-US" sz="1700" dirty="0"/>
              <a:t>	- Total Households</a:t>
            </a:r>
          </a:p>
          <a:p>
            <a:r>
              <a:rPr lang="en-US" sz="1700" dirty="0"/>
              <a:t>	- Median Household Income</a:t>
            </a:r>
          </a:p>
          <a:p>
            <a:r>
              <a:rPr lang="en-US" sz="1700" dirty="0"/>
              <a:t>	- Percent of population 21 to 44 years of age</a:t>
            </a:r>
          </a:p>
          <a:p>
            <a:r>
              <a:rPr lang="en-US" sz="1700" dirty="0"/>
              <a:t>	- Median Age </a:t>
            </a:r>
          </a:p>
          <a:p>
            <a:r>
              <a:rPr lang="en-US" sz="1700" dirty="0"/>
              <a:t>	- Population Growth</a:t>
            </a:r>
          </a:p>
          <a:p>
            <a:r>
              <a:rPr lang="en-US" sz="1700" dirty="0"/>
              <a:t>	- Total Consumer Expenditures 2016</a:t>
            </a:r>
          </a:p>
          <a:p>
            <a:r>
              <a:rPr lang="en-US" sz="1700" dirty="0"/>
              <a:t>	- Average Consumer Expenditures (Ranked)</a:t>
            </a:r>
          </a:p>
          <a:p>
            <a:endParaRPr lang="en-US" sz="1700" dirty="0"/>
          </a:p>
          <a:p>
            <a:r>
              <a:rPr lang="en-US" sz="1700" dirty="0"/>
              <a:t>From the demographic data the above variables were pulled into the database.</a:t>
            </a:r>
          </a:p>
          <a:p>
            <a:endParaRPr lang="en-US" sz="1700" dirty="0"/>
          </a:p>
          <a:p>
            <a:r>
              <a:rPr lang="en-US" sz="1700" dirty="0"/>
              <a:t>The table was output into a feature class in ArcGIS and the Grouping Analysis tool was run to group (based on the variables) like zip codes together.</a:t>
            </a:r>
          </a:p>
          <a:p>
            <a:endParaRPr lang="en-US" sz="1700" dirty="0"/>
          </a:p>
          <a:p>
            <a:r>
              <a:rPr lang="en-US" sz="1700" dirty="0"/>
              <a:t>The top 50 performing stores were identified and zip located.  A query was written to identify which of the zip groups housed these stores.  (see attached code)</a:t>
            </a:r>
          </a:p>
          <a:p>
            <a:endParaRPr lang="en-US" sz="1700" dirty="0"/>
          </a:p>
          <a:p>
            <a:r>
              <a:rPr lang="en-US" sz="1700" dirty="0"/>
              <a:t>Zip codes in this group are considered areas of high demand based on demographic data.  They are potential locations for future stores.</a:t>
            </a:r>
          </a:p>
          <a:p>
            <a:endParaRPr lang="en-US" sz="1700" dirty="0"/>
          </a:p>
          <a:p>
            <a:r>
              <a:rPr lang="en-US" sz="1700" dirty="0"/>
              <a:t>As a tie breaker later in the analysis these variables were also aggregated at the neighborhood level (all zips that touch a target zip) (see attached code)</a:t>
            </a:r>
          </a:p>
          <a:p>
            <a:endParaRPr lang="en-US" dirty="0"/>
          </a:p>
        </p:txBody>
      </p:sp>
    </p:spTree>
    <p:extLst>
      <p:ext uri="{BB962C8B-B14F-4D97-AF65-F5344CB8AC3E}">
        <p14:creationId xmlns:p14="http://schemas.microsoft.com/office/powerpoint/2010/main" val="23759800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screenshot of a social media post&#10;&#10;Description automatically generated">
            <a:extLst>
              <a:ext uri="{FF2B5EF4-FFF2-40B4-BE49-F238E27FC236}">
                <a16:creationId xmlns:a16="http://schemas.microsoft.com/office/drawing/2014/main" id="{0FBD4BF3-BD9B-4544-BFBD-0AB774BFE4D3}"/>
              </a:ext>
            </a:extLst>
          </p:cNvPr>
          <p:cNvPicPr>
            <a:picLocks noGrp="1" noChangeAspect="1"/>
          </p:cNvPicPr>
          <p:nvPr>
            <p:ph idx="1"/>
          </p:nvPr>
        </p:nvPicPr>
        <p:blipFill>
          <a:blip r:embed="rId2"/>
          <a:stretch>
            <a:fillRect/>
          </a:stretch>
        </p:blipFill>
        <p:spPr>
          <a:xfrm>
            <a:off x="278592" y="330767"/>
            <a:ext cx="8626869" cy="5861511"/>
          </a:xfrm>
        </p:spPr>
      </p:pic>
      <p:sp>
        <p:nvSpPr>
          <p:cNvPr id="9" name="TextBox 8">
            <a:extLst>
              <a:ext uri="{FF2B5EF4-FFF2-40B4-BE49-F238E27FC236}">
                <a16:creationId xmlns:a16="http://schemas.microsoft.com/office/drawing/2014/main" id="{81365C21-4A34-4D97-8156-AFA4A4AA56BC}"/>
              </a:ext>
            </a:extLst>
          </p:cNvPr>
          <p:cNvSpPr txBox="1"/>
          <p:nvPr/>
        </p:nvSpPr>
        <p:spPr>
          <a:xfrm>
            <a:off x="9150550" y="1400275"/>
            <a:ext cx="2872775" cy="5170646"/>
          </a:xfrm>
          <a:prstGeom prst="rect">
            <a:avLst/>
          </a:prstGeom>
          <a:noFill/>
        </p:spPr>
        <p:txBody>
          <a:bodyPr wrap="square" rtlCol="0">
            <a:spAutoFit/>
          </a:bodyPr>
          <a:lstStyle/>
          <a:p>
            <a:r>
              <a:rPr lang="en-US" sz="1500" dirty="0"/>
              <a:t>The Grouping Tool on the left used the table attributes to group like zip codes together. </a:t>
            </a:r>
          </a:p>
          <a:p>
            <a:endParaRPr lang="en-US" sz="1500" dirty="0"/>
          </a:p>
          <a:p>
            <a:r>
              <a:rPr lang="en-US" sz="1500" dirty="0"/>
              <a:t>Based on the store performance data the group with the most high performing stores will be considered the zip targets for future expansion. </a:t>
            </a:r>
          </a:p>
          <a:p>
            <a:endParaRPr lang="en-US" sz="1500" dirty="0"/>
          </a:p>
          <a:p>
            <a:r>
              <a:rPr lang="en-US" sz="1500" dirty="0"/>
              <a:t>No Spatial Constraint was used because zips proximity to others within the same group wasn’t necessary.  The analysis was more based on the demographic data</a:t>
            </a:r>
          </a:p>
          <a:p>
            <a:endParaRPr lang="en-US" sz="1500" dirty="0"/>
          </a:p>
          <a:p>
            <a:r>
              <a:rPr lang="en-US" sz="1500" dirty="0"/>
              <a:t>Group 4 had 33 of the top 52 performing stores (&gt; $20,000,000 annual sales)</a:t>
            </a:r>
          </a:p>
        </p:txBody>
      </p:sp>
    </p:spTree>
    <p:extLst>
      <p:ext uri="{BB962C8B-B14F-4D97-AF65-F5344CB8AC3E}">
        <p14:creationId xmlns:p14="http://schemas.microsoft.com/office/powerpoint/2010/main" val="28939634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extLst/>
          </a:blip>
          <a:stretch/>
        </a:blipFill>
        <a:effectLst/>
      </p:bgPr>
    </p:bg>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D3031615-4E70-4AA1-B27C-F56E25379C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32386D96-DF72-4275-B766-E00CBBFB0F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5" name="TextBox 4">
            <a:extLst>
              <a:ext uri="{FF2B5EF4-FFF2-40B4-BE49-F238E27FC236}">
                <a16:creationId xmlns:a16="http://schemas.microsoft.com/office/drawing/2014/main" id="{B624311B-8DCC-43EC-B40A-D377FCDD35D9}"/>
              </a:ext>
            </a:extLst>
          </p:cNvPr>
          <p:cNvSpPr txBox="1"/>
          <p:nvPr/>
        </p:nvSpPr>
        <p:spPr>
          <a:xfrm>
            <a:off x="123627" y="111233"/>
            <a:ext cx="10314185" cy="1384995"/>
          </a:xfrm>
          <a:prstGeom prst="rect">
            <a:avLst/>
          </a:prstGeom>
          <a:noFill/>
        </p:spPr>
        <p:txBody>
          <a:bodyPr wrap="square" rtlCol="0">
            <a:spAutoFit/>
          </a:bodyPr>
          <a:lstStyle/>
          <a:p>
            <a:r>
              <a:rPr lang="en-US" dirty="0"/>
              <a:t>Demand Map – Individual </a:t>
            </a:r>
            <a:r>
              <a:rPr lang="en-US" dirty="0" err="1"/>
              <a:t>zipcodes</a:t>
            </a:r>
            <a:r>
              <a:rPr lang="en-US" dirty="0"/>
              <a:t> were grouped based on demographic variables</a:t>
            </a:r>
          </a:p>
          <a:p>
            <a:endParaRPr lang="en-US" sz="1600" dirty="0"/>
          </a:p>
          <a:p>
            <a:r>
              <a:rPr lang="en-US" sz="1600" dirty="0"/>
              <a:t>The zips in green were the group that contained over-performing, existing REI Stores (group 4). This group will be used as potential future store sites but must be analyzed for competition</a:t>
            </a:r>
          </a:p>
          <a:p>
            <a:endParaRPr lang="en-US" dirty="0"/>
          </a:p>
        </p:txBody>
      </p:sp>
      <p:pic>
        <p:nvPicPr>
          <p:cNvPr id="6" name="Picture 5">
            <a:extLst>
              <a:ext uri="{FF2B5EF4-FFF2-40B4-BE49-F238E27FC236}">
                <a16:creationId xmlns:a16="http://schemas.microsoft.com/office/drawing/2014/main" id="{6044C101-1791-4629-826A-1264DAB6943F}"/>
              </a:ext>
            </a:extLst>
          </p:cNvPr>
          <p:cNvPicPr>
            <a:picLocks noChangeAspect="1"/>
          </p:cNvPicPr>
          <p:nvPr/>
        </p:nvPicPr>
        <p:blipFill>
          <a:blip r:embed="rId3"/>
          <a:stretch>
            <a:fillRect/>
          </a:stretch>
        </p:blipFill>
        <p:spPr>
          <a:xfrm>
            <a:off x="123627" y="1418514"/>
            <a:ext cx="10437812" cy="5163971"/>
          </a:xfrm>
          <a:prstGeom prst="rect">
            <a:avLst/>
          </a:prstGeom>
        </p:spPr>
      </p:pic>
    </p:spTree>
    <p:extLst>
      <p:ext uri="{BB962C8B-B14F-4D97-AF65-F5344CB8AC3E}">
        <p14:creationId xmlns:p14="http://schemas.microsoft.com/office/powerpoint/2010/main" val="30744412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BDAA77-4E2E-4C6D-9172-79371DC57222}"/>
              </a:ext>
            </a:extLst>
          </p:cNvPr>
          <p:cNvSpPr>
            <a:spLocks noGrp="1"/>
          </p:cNvSpPr>
          <p:nvPr>
            <p:ph type="title"/>
          </p:nvPr>
        </p:nvSpPr>
        <p:spPr/>
        <p:txBody>
          <a:bodyPr/>
          <a:lstStyle/>
          <a:p>
            <a:r>
              <a:rPr lang="en-US" dirty="0"/>
              <a:t>Competition</a:t>
            </a:r>
          </a:p>
        </p:txBody>
      </p:sp>
      <p:sp>
        <p:nvSpPr>
          <p:cNvPr id="4" name="TextBox 3">
            <a:extLst>
              <a:ext uri="{FF2B5EF4-FFF2-40B4-BE49-F238E27FC236}">
                <a16:creationId xmlns:a16="http://schemas.microsoft.com/office/drawing/2014/main" id="{A0228DE0-402B-4323-AB9B-E06A8EFD09E0}"/>
              </a:ext>
            </a:extLst>
          </p:cNvPr>
          <p:cNvSpPr txBox="1"/>
          <p:nvPr/>
        </p:nvSpPr>
        <p:spPr>
          <a:xfrm>
            <a:off x="646111" y="1692613"/>
            <a:ext cx="10899778" cy="4401205"/>
          </a:xfrm>
          <a:prstGeom prst="rect">
            <a:avLst/>
          </a:prstGeom>
          <a:noFill/>
        </p:spPr>
        <p:txBody>
          <a:bodyPr wrap="square" rtlCol="0">
            <a:spAutoFit/>
          </a:bodyPr>
          <a:lstStyle/>
          <a:p>
            <a:r>
              <a:rPr lang="en-US" sz="2000" dirty="0"/>
              <a:t>Competitors as well as existing stores have adverse affects on new stores </a:t>
            </a:r>
          </a:p>
          <a:p>
            <a:endParaRPr lang="en-US" sz="2000" dirty="0"/>
          </a:p>
          <a:p>
            <a:r>
              <a:rPr lang="en-US" sz="2000" dirty="0"/>
              <a:t>Not all competitors are equal.  Direct </a:t>
            </a:r>
            <a:r>
              <a:rPr lang="en-US" sz="2000" dirty="0" err="1"/>
              <a:t>competion</a:t>
            </a:r>
            <a:r>
              <a:rPr lang="en-US" sz="2000" dirty="0"/>
              <a:t> based on SIC code was identified and the locations were weighted.  </a:t>
            </a:r>
          </a:p>
          <a:p>
            <a:endParaRPr lang="en-US" sz="2000" dirty="0"/>
          </a:p>
          <a:p>
            <a:r>
              <a:rPr lang="en-US" sz="2000" dirty="0"/>
              <a:t>Same or similar sic code competitors were considered the most direct competition and they were given a </a:t>
            </a:r>
            <a:r>
              <a:rPr lang="en-US" sz="2000" dirty="0" err="1"/>
              <a:t>CompetionLevel</a:t>
            </a:r>
            <a:r>
              <a:rPr lang="en-US" sz="2000" dirty="0"/>
              <a:t> = 3</a:t>
            </a:r>
          </a:p>
          <a:p>
            <a:endParaRPr lang="en-US" sz="2000" dirty="0"/>
          </a:p>
          <a:p>
            <a:r>
              <a:rPr lang="en-US" sz="2000" dirty="0"/>
              <a:t>Businesses that competed for only partial product lines were given a 2 (For example bikes or clothing stores) and other competitors were given a 1.  </a:t>
            </a:r>
          </a:p>
          <a:p>
            <a:endParaRPr lang="en-US" sz="2000" dirty="0"/>
          </a:p>
          <a:p>
            <a:r>
              <a:rPr lang="en-US" sz="2000" dirty="0"/>
              <a:t>A “</a:t>
            </a:r>
            <a:r>
              <a:rPr lang="en-US" sz="2000" dirty="0" err="1"/>
              <a:t>ZipCompetitionLevel</a:t>
            </a:r>
            <a:r>
              <a:rPr lang="en-US" sz="2000" dirty="0"/>
              <a:t>” was calculated based on the number of competitors as well as a sum of the Competition Level calculated previously.  This was done with queries in the database and visualized in GIS software.</a:t>
            </a:r>
          </a:p>
        </p:txBody>
      </p:sp>
    </p:spTree>
    <p:extLst>
      <p:ext uri="{BB962C8B-B14F-4D97-AF65-F5344CB8AC3E}">
        <p14:creationId xmlns:p14="http://schemas.microsoft.com/office/powerpoint/2010/main" val="26536990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DD774C4-A065-4BA0-BA15-ECB6BDE19820}"/>
              </a:ext>
            </a:extLst>
          </p:cNvPr>
          <p:cNvPicPr>
            <a:picLocks noChangeAspect="1"/>
          </p:cNvPicPr>
          <p:nvPr/>
        </p:nvPicPr>
        <p:blipFill>
          <a:blip r:embed="rId2"/>
          <a:stretch>
            <a:fillRect/>
          </a:stretch>
        </p:blipFill>
        <p:spPr>
          <a:xfrm>
            <a:off x="145915" y="1164903"/>
            <a:ext cx="10505872" cy="5393878"/>
          </a:xfrm>
          <a:prstGeom prst="rect">
            <a:avLst/>
          </a:prstGeom>
        </p:spPr>
      </p:pic>
      <p:pic>
        <p:nvPicPr>
          <p:cNvPr id="3" name="Picture 2">
            <a:extLst>
              <a:ext uri="{FF2B5EF4-FFF2-40B4-BE49-F238E27FC236}">
                <a16:creationId xmlns:a16="http://schemas.microsoft.com/office/drawing/2014/main" id="{88B2473C-1444-45A8-B3C2-8ACE662A43BA}"/>
              </a:ext>
            </a:extLst>
          </p:cNvPr>
          <p:cNvPicPr>
            <a:picLocks noChangeAspect="1"/>
          </p:cNvPicPr>
          <p:nvPr/>
        </p:nvPicPr>
        <p:blipFill>
          <a:blip r:embed="rId3"/>
          <a:stretch>
            <a:fillRect/>
          </a:stretch>
        </p:blipFill>
        <p:spPr>
          <a:xfrm>
            <a:off x="8579901" y="5243210"/>
            <a:ext cx="1765364" cy="1195184"/>
          </a:xfrm>
          <a:prstGeom prst="rect">
            <a:avLst/>
          </a:prstGeom>
        </p:spPr>
      </p:pic>
      <p:sp>
        <p:nvSpPr>
          <p:cNvPr id="4" name="TextBox 3">
            <a:extLst>
              <a:ext uri="{FF2B5EF4-FFF2-40B4-BE49-F238E27FC236}">
                <a16:creationId xmlns:a16="http://schemas.microsoft.com/office/drawing/2014/main" id="{D379676E-283E-4239-9C58-8FAABE83A7AD}"/>
              </a:ext>
            </a:extLst>
          </p:cNvPr>
          <p:cNvSpPr txBox="1"/>
          <p:nvPr/>
        </p:nvSpPr>
        <p:spPr>
          <a:xfrm>
            <a:off x="145915" y="175098"/>
            <a:ext cx="9650399" cy="923330"/>
          </a:xfrm>
          <a:prstGeom prst="rect">
            <a:avLst/>
          </a:prstGeom>
          <a:noFill/>
        </p:spPr>
        <p:txBody>
          <a:bodyPr wrap="none" rtlCol="0">
            <a:spAutoFit/>
          </a:bodyPr>
          <a:lstStyle/>
          <a:p>
            <a:r>
              <a:rPr lang="en-US" dirty="0"/>
              <a:t>Competition Map – The darker red the more direct and indirect competitor locations</a:t>
            </a:r>
          </a:p>
          <a:p>
            <a:r>
              <a:rPr lang="en-US" dirty="0"/>
              <a:t>exist in this </a:t>
            </a:r>
            <a:r>
              <a:rPr lang="en-US" dirty="0" err="1"/>
              <a:t>zipcode</a:t>
            </a:r>
            <a:r>
              <a:rPr lang="en-US" dirty="0"/>
              <a:t> . Each </a:t>
            </a:r>
            <a:r>
              <a:rPr lang="en-US" dirty="0" err="1"/>
              <a:t>zipcode</a:t>
            </a:r>
            <a:r>
              <a:rPr lang="en-US" dirty="0"/>
              <a:t> has a Competition Level attribute</a:t>
            </a:r>
          </a:p>
          <a:p>
            <a:endParaRPr lang="en-US" dirty="0"/>
          </a:p>
        </p:txBody>
      </p:sp>
    </p:spTree>
    <p:extLst>
      <p:ext uri="{BB962C8B-B14F-4D97-AF65-F5344CB8AC3E}">
        <p14:creationId xmlns:p14="http://schemas.microsoft.com/office/powerpoint/2010/main" val="284299980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otalTime>65</TotalTime>
  <Words>1247</Words>
  <Application>Microsoft Office PowerPoint</Application>
  <PresentationFormat>Widescreen</PresentationFormat>
  <Paragraphs>154</Paragraphs>
  <Slides>18</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18</vt:i4>
      </vt:variant>
    </vt:vector>
  </HeadingPairs>
  <TitlesOfParts>
    <vt:vector size="22" baseType="lpstr">
      <vt:lpstr>Arial</vt:lpstr>
      <vt:lpstr>Century Gothic</vt:lpstr>
      <vt:lpstr>Wingdings 3</vt:lpstr>
      <vt:lpstr>Ion</vt:lpstr>
      <vt:lpstr>Retail Growth Strategy</vt:lpstr>
      <vt:lpstr>Successful Retail Growth Strategy</vt:lpstr>
      <vt:lpstr>Factors To Consider</vt:lpstr>
      <vt:lpstr>Demand</vt:lpstr>
      <vt:lpstr>PowerPoint Presentation</vt:lpstr>
      <vt:lpstr>PowerPoint Presentation</vt:lpstr>
      <vt:lpstr>PowerPoint Presentation</vt:lpstr>
      <vt:lpstr>Competition</vt:lpstr>
      <vt:lpstr>PowerPoint Presentation</vt:lpstr>
      <vt:lpstr>Space Available?</vt:lpstr>
      <vt:lpstr>PowerPoint Presentation</vt:lpstr>
      <vt:lpstr>Final Results – Database Table for Visualization</vt:lpstr>
      <vt:lpstr>New Store Query example Database</vt:lpstr>
      <vt:lpstr>New Store Query example GIS St. Louis CBSA</vt:lpstr>
      <vt:lpstr>New Store Query Example - GIS Louisville/Lexington Kentucky CBSAs</vt:lpstr>
      <vt:lpstr>Conclusions and Future Potential</vt:lpstr>
      <vt:lpstr>Thanks</vt:lpstr>
      <vt:lpstr>BCG Evaluators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Retail Growth Strategy</dc:title>
  <dc:creator>Portolese, James @ CBRE EA</dc:creator>
  <cp:lastModifiedBy>Portolese, James @ CBRE EA</cp:lastModifiedBy>
  <cp:revision>8</cp:revision>
  <dcterms:created xsi:type="dcterms:W3CDTF">2020-03-09T14:19:14Z</dcterms:created>
  <dcterms:modified xsi:type="dcterms:W3CDTF">2020-03-09T15:24:27Z</dcterms:modified>
</cp:coreProperties>
</file>